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1" r:id="rId3"/>
    <p:sldId id="258" r:id="rId4"/>
    <p:sldId id="260" r:id="rId5"/>
    <p:sldId id="262" r:id="rId6"/>
    <p:sldId id="264" r:id="rId7"/>
    <p:sldId id="263" r:id="rId8"/>
    <p:sldId id="267" r:id="rId9"/>
    <p:sldId id="268" r:id="rId10"/>
    <p:sldId id="270" r:id="rId11"/>
    <p:sldId id="269"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CAE8C6-B882-41CC-A342-667523473B34}" v="4" dt="2024-03-27T17:23:18.883"/>
    <p1510:client id="{4F5B35F1-68E3-4901-90E4-B265953B0E8E}" v="27" dt="2024-03-26T02:20:49.620"/>
    <p1510:client id="{D01939E8-9ED0-4589-8F42-4A818D2E4FB8}" v="222" dt="2024-03-27T01:09:41.434"/>
    <p1510:client id="{E8ECD6ED-2270-4F07-8677-B6CA644ADAF2}" v="128" dt="2024-03-26T23:58:12.912"/>
    <p1510:client id="{FF2E4447-CEDD-4EBB-9C24-0D32145C217A}" v="9" dt="2024-03-27T02:41:37.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011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6319599" y="1190744"/>
            <a:ext cx="7477601" cy="1666399"/>
          </a:xfrm>
          <a:prstGeom prst="rect">
            <a:avLst/>
          </a:prstGeom>
          <a:noFill/>
          <a:ln/>
        </p:spPr>
        <p:txBody>
          <a:bodyPr wrap="square" rtlCol="0" anchor="t"/>
          <a:lstStyle/>
          <a:p>
            <a:pPr marL="0" indent="0">
              <a:lnSpc>
                <a:spcPts val="6561"/>
              </a:lnSpc>
              <a:buNone/>
            </a:pPr>
            <a:r>
              <a:rPr lang="en-US" sz="5249" b="1" kern="0" spc="-157">
                <a:solidFill>
                  <a:srgbClr val="000000"/>
                </a:solidFill>
                <a:latin typeface="Inter" pitchFamily="34" charset="0"/>
                <a:ea typeface="Inter" pitchFamily="34" charset="-122"/>
                <a:cs typeface="Inter" pitchFamily="34" charset="-120"/>
              </a:rPr>
              <a:t>Wellness Tourism Package Expansion</a:t>
            </a:r>
            <a:endParaRPr lang="en-US" sz="5249"/>
          </a:p>
        </p:txBody>
      </p:sp>
      <p:sp>
        <p:nvSpPr>
          <p:cNvPr id="6" name="Text 3"/>
          <p:cNvSpPr/>
          <p:nvPr/>
        </p:nvSpPr>
        <p:spPr>
          <a:xfrm>
            <a:off x="6319599" y="3190398"/>
            <a:ext cx="7477601" cy="3448527"/>
          </a:xfrm>
          <a:prstGeom prst="rect">
            <a:avLst/>
          </a:prstGeom>
          <a:noFill/>
          <a:ln/>
        </p:spPr>
        <p:txBody>
          <a:bodyPr wrap="square" rtlCol="0" anchor="t"/>
          <a:lstStyle/>
          <a:p>
            <a:pPr>
              <a:lnSpc>
                <a:spcPts val="2799"/>
              </a:lnSpc>
            </a:pPr>
            <a:r>
              <a:rPr lang="en-US" sz="1750" kern="0" spc="-35">
                <a:solidFill>
                  <a:srgbClr val="272525"/>
                </a:solidFill>
                <a:latin typeface="Inter"/>
                <a:ea typeface="Inter" pitchFamily="34" charset="-122"/>
                <a:cs typeface="Inter" pitchFamily="34" charset="-120"/>
              </a:rPr>
              <a:t>A Travel and Tourism company is aiming to expand its customer base by introducing a new Wellness Tourism Package. Despite offering five types of packages, the company's marketing strategy, which involved contacting customers at random, led to high costs with only 18% of customers purchasing packages. This project seeks to leverage customer data to optimize marketing efforts, reduce expenditure, and effectively target potential customers for the new package offering. This is crucial for establishing a viable business model and expanding the market share in the competitive travel industry.</a:t>
            </a:r>
            <a:br>
              <a:rPr lang="en-US" sz="1750" kern="0" spc="-35">
                <a:solidFill>
                  <a:srgbClr val="272525"/>
                </a:solidFill>
                <a:latin typeface="Inter"/>
                <a:ea typeface="Inter" pitchFamily="34" charset="-122"/>
                <a:cs typeface="Inter" pitchFamily="34" charset="-120"/>
              </a:rPr>
            </a:br>
            <a:br>
              <a:rPr lang="en-US" sz="1750" kern="0" spc="-35">
                <a:solidFill>
                  <a:srgbClr val="272525"/>
                </a:solidFill>
                <a:latin typeface="Inter"/>
                <a:ea typeface="Inter" pitchFamily="34" charset="-122"/>
                <a:cs typeface="Inter" pitchFamily="34" charset="-120"/>
              </a:rPr>
            </a:br>
            <a:endParaRPr lang="en-IN" sz="1750">
              <a:latin typeface="Inter"/>
            </a:endParaRPr>
          </a:p>
          <a:p>
            <a:pPr marL="0" indent="0">
              <a:lnSpc>
                <a:spcPts val="2799"/>
              </a:lnSpc>
              <a:buNone/>
            </a:pPr>
            <a:br>
              <a:rPr lang="en-US" sz="1750" kern="0" spc="-35">
                <a:solidFill>
                  <a:srgbClr val="272525"/>
                </a:solidFill>
                <a:latin typeface="Inter" pitchFamily="34" charset="0"/>
                <a:ea typeface="Inter" pitchFamily="34" charset="-122"/>
                <a:cs typeface="Inter" pitchFamily="34" charset="-120"/>
              </a:rPr>
            </a:br>
            <a:br>
              <a:rPr lang="en-US" sz="1750" kern="0" spc="-35">
                <a:solidFill>
                  <a:srgbClr val="272525"/>
                </a:solidFill>
                <a:latin typeface="Inter" pitchFamily="34" charset="0"/>
                <a:ea typeface="Inter" pitchFamily="34" charset="-122"/>
                <a:cs typeface="Inter" pitchFamily="34" charset="-120"/>
              </a:rPr>
            </a:br>
            <a:endParaRPr lang="en-US" sz="1750"/>
          </a:p>
        </p:txBody>
      </p:sp>
      <p:sp>
        <p:nvSpPr>
          <p:cNvPr id="7" name="Shape 4"/>
          <p:cNvSpPr/>
          <p:nvPr/>
        </p:nvSpPr>
        <p:spPr>
          <a:xfrm>
            <a:off x="6319599" y="6638925"/>
            <a:ext cx="355402" cy="355402"/>
          </a:xfrm>
          <a:prstGeom prst="roundRect">
            <a:avLst>
              <a:gd name="adj" fmla="val 25726039"/>
            </a:avLst>
          </a:prstGeom>
          <a:noFill/>
          <a:ln w="7620">
            <a:solidFill>
              <a:srgbClr val="FFFFFF"/>
            </a:solidFill>
            <a:prstDash val="solid"/>
          </a:ln>
        </p:spPr>
      </p:sp>
      <p:sp>
        <p:nvSpPr>
          <p:cNvPr id="9" name="Text 5"/>
          <p:cNvSpPr/>
          <p:nvPr/>
        </p:nvSpPr>
        <p:spPr>
          <a:xfrm>
            <a:off x="6786086" y="6644402"/>
            <a:ext cx="2753678" cy="388858"/>
          </a:xfrm>
          <a:prstGeom prst="rect">
            <a:avLst/>
          </a:prstGeom>
          <a:noFill/>
          <a:ln/>
        </p:spPr>
        <p:txBody>
          <a:bodyPr wrap="none" rtlCol="0" anchor="t"/>
          <a:lstStyle/>
          <a:p>
            <a:pPr marL="0" indent="0" algn="l">
              <a:lnSpc>
                <a:spcPts val="3062"/>
              </a:lnSpc>
              <a:buNone/>
            </a:pPr>
            <a:endParaRPr lang="en-US" sz="2187"/>
          </a:p>
        </p:txBody>
      </p:sp>
      <p:pic>
        <p:nvPicPr>
          <p:cNvPr id="12" name="Picture 11">
            <a:extLst>
              <a:ext uri="{FF2B5EF4-FFF2-40B4-BE49-F238E27FC236}">
                <a16:creationId xmlns:a16="http://schemas.microsoft.com/office/drawing/2014/main" id="{4F5D5DBF-AEDF-CA9B-C52B-D2CB31A362A4}"/>
              </a:ext>
            </a:extLst>
          </p:cNvPr>
          <p:cNvPicPr>
            <a:picLocks noChangeAspect="1"/>
          </p:cNvPicPr>
          <p:nvPr/>
        </p:nvPicPr>
        <p:blipFill>
          <a:blip r:embed="rId3"/>
          <a:stretch>
            <a:fillRect/>
          </a:stretch>
        </p:blipFill>
        <p:spPr>
          <a:xfrm>
            <a:off x="0" y="0"/>
            <a:ext cx="617362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217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967442-E31C-E5CE-AF00-D063577F997F}"/>
              </a:ext>
            </a:extLst>
          </p:cNvPr>
          <p:cNvSpPr txBox="1"/>
          <p:nvPr/>
        </p:nvSpPr>
        <p:spPr>
          <a:xfrm>
            <a:off x="6469856" y="291226"/>
            <a:ext cx="1690687" cy="523220"/>
          </a:xfrm>
          <a:prstGeom prst="rect">
            <a:avLst/>
          </a:prstGeom>
          <a:noFill/>
        </p:spPr>
        <p:txBody>
          <a:bodyPr wrap="square" rtlCol="0">
            <a:spAutoFit/>
          </a:bodyPr>
          <a:lstStyle/>
          <a:p>
            <a:r>
              <a:rPr lang="en-IN" sz="2800" b="1"/>
              <a:t>Analysis 6</a:t>
            </a:r>
          </a:p>
        </p:txBody>
      </p:sp>
      <p:pic>
        <p:nvPicPr>
          <p:cNvPr id="2" name="Picture 1">
            <a:extLst>
              <a:ext uri="{FF2B5EF4-FFF2-40B4-BE49-F238E27FC236}">
                <a16:creationId xmlns:a16="http://schemas.microsoft.com/office/drawing/2014/main" id="{73B53E5E-4C48-6D34-82E7-DDB8BFF51714}"/>
              </a:ext>
            </a:extLst>
          </p:cNvPr>
          <p:cNvPicPr>
            <a:picLocks noChangeAspect="1"/>
          </p:cNvPicPr>
          <p:nvPr/>
        </p:nvPicPr>
        <p:blipFill>
          <a:blip r:embed="rId2"/>
          <a:stretch>
            <a:fillRect/>
          </a:stretch>
        </p:blipFill>
        <p:spPr>
          <a:xfrm>
            <a:off x="0" y="341385"/>
            <a:ext cx="14630400" cy="7546830"/>
          </a:xfrm>
          <a:prstGeom prst="rect">
            <a:avLst/>
          </a:prstGeom>
        </p:spPr>
      </p:pic>
    </p:spTree>
    <p:extLst>
      <p:ext uri="{BB962C8B-B14F-4D97-AF65-F5344CB8AC3E}">
        <p14:creationId xmlns:p14="http://schemas.microsoft.com/office/powerpoint/2010/main" val="49171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912D3FDD-1F8A-6699-9CD4-85D741464848}"/>
              </a:ext>
            </a:extLst>
          </p:cNvPr>
          <p:cNvSpPr/>
          <p:nvPr/>
        </p:nvSpPr>
        <p:spPr>
          <a:xfrm>
            <a:off x="5550574" y="162401"/>
            <a:ext cx="3529251" cy="694373"/>
          </a:xfrm>
          <a:prstGeom prst="rect">
            <a:avLst/>
          </a:prstGeom>
          <a:noFill/>
          <a:ln/>
        </p:spPr>
        <p:txBody>
          <a:bodyPr wrap="none" rtlCol="0" anchor="t"/>
          <a:lstStyle/>
          <a:p>
            <a:pPr marL="0" indent="0">
              <a:lnSpc>
                <a:spcPts val="5468"/>
              </a:lnSpc>
              <a:buNone/>
            </a:pPr>
            <a:r>
              <a:rPr lang="en-US" sz="4374">
                <a:latin typeface="Inter"/>
              </a:rPr>
              <a:t>Team Member</a:t>
            </a:r>
          </a:p>
        </p:txBody>
      </p:sp>
      <p:sp>
        <p:nvSpPr>
          <p:cNvPr id="3" name="TextBox 2">
            <a:extLst>
              <a:ext uri="{FF2B5EF4-FFF2-40B4-BE49-F238E27FC236}">
                <a16:creationId xmlns:a16="http://schemas.microsoft.com/office/drawing/2014/main" id="{206B8AA8-8963-69EC-A78B-F8AB0D554270}"/>
              </a:ext>
            </a:extLst>
          </p:cNvPr>
          <p:cNvSpPr txBox="1"/>
          <p:nvPr/>
        </p:nvSpPr>
        <p:spPr>
          <a:xfrm>
            <a:off x="733425" y="1084489"/>
            <a:ext cx="13430250" cy="6063198"/>
          </a:xfrm>
          <a:prstGeom prst="rect">
            <a:avLst/>
          </a:prstGeom>
          <a:noFill/>
        </p:spPr>
        <p:txBody>
          <a:bodyPr wrap="square" rtlCol="0">
            <a:spAutoFit/>
          </a:bodyPr>
          <a:lstStyle/>
          <a:p>
            <a:pPr marL="0" lvl="0" indent="0" algn="l" rtl="0">
              <a:spcBef>
                <a:spcPts val="0"/>
              </a:spcBef>
              <a:spcAft>
                <a:spcPts val="0"/>
              </a:spcAft>
              <a:buNone/>
            </a:pPr>
            <a:r>
              <a:rPr lang="en-IN" sz="2400" b="1">
                <a:latin typeface="Inter"/>
              </a:rPr>
              <a:t>Olivia </a:t>
            </a:r>
            <a:r>
              <a:rPr lang="en-IN" sz="2400">
                <a:latin typeface="Inter"/>
              </a:rPr>
              <a:t> Deep data analysis Secondary Tableau visualizations</a:t>
            </a:r>
          </a:p>
          <a:p>
            <a:pPr marL="0" lvl="0" indent="0" algn="l" rtl="0">
              <a:spcBef>
                <a:spcPts val="0"/>
              </a:spcBef>
              <a:spcAft>
                <a:spcPts val="0"/>
              </a:spcAft>
              <a:buNone/>
            </a:pPr>
            <a:endParaRPr lang="en-IN" sz="2400">
              <a:latin typeface="Inter"/>
            </a:endParaRPr>
          </a:p>
          <a:p>
            <a:pPr marL="0" lvl="0" indent="0" algn="l" rtl="0">
              <a:spcBef>
                <a:spcPts val="1200"/>
              </a:spcBef>
              <a:spcAft>
                <a:spcPts val="0"/>
              </a:spcAft>
              <a:buNone/>
            </a:pPr>
            <a:r>
              <a:rPr lang="en-IN" sz="2400" b="1">
                <a:latin typeface="Inter"/>
              </a:rPr>
              <a:t>Rishabh </a:t>
            </a:r>
            <a:r>
              <a:rPr lang="en-IN" sz="2400">
                <a:latin typeface="Inter"/>
              </a:rPr>
              <a:t> Predictive modelling to identify potential buyers Secondary Deep data analysis</a:t>
            </a:r>
          </a:p>
          <a:p>
            <a:pPr marL="0" lvl="0" indent="0" algn="l" rtl="0">
              <a:spcBef>
                <a:spcPts val="1200"/>
              </a:spcBef>
              <a:spcAft>
                <a:spcPts val="0"/>
              </a:spcAft>
              <a:buNone/>
            </a:pPr>
            <a:endParaRPr lang="en-IN" sz="2400">
              <a:latin typeface="Inter"/>
            </a:endParaRPr>
          </a:p>
          <a:p>
            <a:pPr marL="0" lvl="0" indent="0" algn="l" rtl="0">
              <a:spcBef>
                <a:spcPts val="1200"/>
              </a:spcBef>
              <a:spcAft>
                <a:spcPts val="0"/>
              </a:spcAft>
              <a:buNone/>
            </a:pPr>
            <a:r>
              <a:rPr lang="en-IN" sz="2400" b="1">
                <a:latin typeface="Inter"/>
              </a:rPr>
              <a:t>Rachit </a:t>
            </a:r>
            <a:r>
              <a:rPr lang="en-IN" sz="2400">
                <a:latin typeface="Inter"/>
              </a:rPr>
              <a:t> Data cleaning and integration process to prep data for analysis Secondary Predictive modelling</a:t>
            </a:r>
          </a:p>
          <a:p>
            <a:pPr marL="0" lvl="0" indent="0" algn="l" rtl="0">
              <a:spcBef>
                <a:spcPts val="1200"/>
              </a:spcBef>
              <a:spcAft>
                <a:spcPts val="0"/>
              </a:spcAft>
              <a:buNone/>
            </a:pPr>
            <a:endParaRPr lang="en-IN" sz="2400">
              <a:latin typeface="Inter"/>
            </a:endParaRPr>
          </a:p>
          <a:p>
            <a:pPr marL="0" lvl="0" indent="0" algn="l" rtl="0">
              <a:spcBef>
                <a:spcPts val="1200"/>
              </a:spcBef>
              <a:spcAft>
                <a:spcPts val="0"/>
              </a:spcAft>
              <a:buNone/>
            </a:pPr>
            <a:r>
              <a:rPr lang="en-IN" sz="2400" b="1">
                <a:latin typeface="Inter"/>
              </a:rPr>
              <a:t>Atharva  </a:t>
            </a:r>
            <a:r>
              <a:rPr lang="en-IN" sz="2400">
                <a:latin typeface="Inter"/>
              </a:rPr>
              <a:t>Tableau dashboards to visualize trends and insights Secondary Data cleaning and integration</a:t>
            </a:r>
          </a:p>
          <a:p>
            <a:pPr marL="0" lvl="0" indent="0" algn="l" rtl="0">
              <a:spcBef>
                <a:spcPts val="1200"/>
              </a:spcBef>
              <a:spcAft>
                <a:spcPts val="0"/>
              </a:spcAft>
              <a:buNone/>
            </a:pPr>
            <a:endParaRPr lang="en-IN" sz="2400">
              <a:latin typeface="Inter"/>
            </a:endParaRPr>
          </a:p>
          <a:p>
            <a:pPr marL="0" lvl="0" indent="0" algn="l" rtl="0">
              <a:spcBef>
                <a:spcPts val="1200"/>
              </a:spcBef>
              <a:spcAft>
                <a:spcPts val="0"/>
              </a:spcAft>
              <a:buNone/>
            </a:pPr>
            <a:r>
              <a:rPr lang="en-IN" sz="2400" b="1" err="1">
                <a:latin typeface="Inter"/>
              </a:rPr>
              <a:t>Ariv</a:t>
            </a:r>
            <a:r>
              <a:rPr lang="en-IN" sz="2400" b="1">
                <a:latin typeface="Inter"/>
              </a:rPr>
              <a:t>  </a:t>
            </a:r>
            <a:r>
              <a:rPr lang="en-IN" sz="2400">
                <a:latin typeface="Inter"/>
              </a:rPr>
              <a:t>Designing marketing strategies for customer segments Secondary Ensuring accuracy of data </a:t>
            </a:r>
          </a:p>
          <a:p>
            <a:pPr marL="0" lvl="0" indent="0" algn="l" rtl="0">
              <a:spcBef>
                <a:spcPts val="1200"/>
              </a:spcBef>
              <a:spcAft>
                <a:spcPts val="0"/>
              </a:spcAft>
              <a:buNone/>
            </a:pPr>
            <a:endParaRPr lang="en-IN" sz="2400">
              <a:latin typeface="Inter"/>
            </a:endParaRPr>
          </a:p>
          <a:p>
            <a:pPr marL="0" lvl="0" indent="0" algn="l" rtl="0">
              <a:spcBef>
                <a:spcPts val="1200"/>
              </a:spcBef>
              <a:spcAft>
                <a:spcPts val="1200"/>
              </a:spcAft>
              <a:buNone/>
            </a:pPr>
            <a:r>
              <a:rPr lang="en-IN" sz="2400" b="1">
                <a:latin typeface="Inter"/>
              </a:rPr>
              <a:t>Avishkar </a:t>
            </a:r>
            <a:r>
              <a:rPr lang="en-IN" sz="2400">
                <a:latin typeface="Inter"/>
              </a:rPr>
              <a:t> Ensuring accuracy of data Secondary Designing marketing strategies for customer segments </a:t>
            </a:r>
          </a:p>
          <a:p>
            <a:endParaRPr lang="en-IN" sz="2400">
              <a:latin typeface="Inter"/>
            </a:endParaRPr>
          </a:p>
        </p:txBody>
      </p:sp>
    </p:spTree>
    <p:extLst>
      <p:ext uri="{BB962C8B-B14F-4D97-AF65-F5344CB8AC3E}">
        <p14:creationId xmlns:p14="http://schemas.microsoft.com/office/powerpoint/2010/main" val="169992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925538"/>
            <a:ext cx="7052429" cy="694373"/>
          </a:xfrm>
          <a:prstGeom prst="rect">
            <a:avLst/>
          </a:prstGeom>
          <a:noFill/>
          <a:ln/>
        </p:spPr>
        <p:txBody>
          <a:bodyPr wrap="none" rtlCol="0" anchor="t"/>
          <a:lstStyle/>
          <a:p>
            <a:pPr marL="0" indent="0">
              <a:lnSpc>
                <a:spcPts val="5468"/>
              </a:lnSpc>
              <a:buNone/>
            </a:pPr>
            <a:r>
              <a:rPr lang="en-US" sz="4374" b="1" kern="0" spc="-131">
                <a:solidFill>
                  <a:srgbClr val="000000"/>
                </a:solidFill>
                <a:latin typeface="Inter" pitchFamily="34" charset="0"/>
                <a:ea typeface="Inter" pitchFamily="34" charset="-122"/>
                <a:cs typeface="Inter" pitchFamily="34" charset="-120"/>
              </a:rPr>
              <a:t>Data Analysis Methodology</a:t>
            </a:r>
            <a:endParaRPr lang="en-US" sz="4374"/>
          </a:p>
        </p:txBody>
      </p:sp>
      <p:sp>
        <p:nvSpPr>
          <p:cNvPr id="7" name="Shape 4"/>
          <p:cNvSpPr/>
          <p:nvPr/>
        </p:nvSpPr>
        <p:spPr>
          <a:xfrm>
            <a:off x="2037993" y="3092410"/>
            <a:ext cx="3370064" cy="3072408"/>
          </a:xfrm>
          <a:prstGeom prst="roundRect">
            <a:avLst>
              <a:gd name="adj" fmla="val 3254"/>
            </a:avLst>
          </a:prstGeom>
          <a:solidFill>
            <a:schemeClr val="accent1">
              <a:lumMod val="20000"/>
              <a:lumOff val="80000"/>
            </a:schemeClr>
          </a:solidFill>
          <a:ln w="7620">
            <a:solidFill>
              <a:srgbClr val="C0C1D7"/>
            </a:solidFill>
            <a:prstDash val="solid"/>
          </a:ln>
        </p:spPr>
      </p:sp>
      <p:sp>
        <p:nvSpPr>
          <p:cNvPr id="8" name="Text 5"/>
          <p:cNvSpPr/>
          <p:nvPr/>
        </p:nvSpPr>
        <p:spPr>
          <a:xfrm>
            <a:off x="2267783" y="3322201"/>
            <a:ext cx="2777490" cy="347186"/>
          </a:xfrm>
          <a:prstGeom prst="rect">
            <a:avLst/>
          </a:prstGeom>
          <a:noFill/>
          <a:ln/>
        </p:spPr>
        <p:txBody>
          <a:bodyPr wrap="none" rtlCol="0" anchor="t"/>
          <a:lstStyle/>
          <a:p>
            <a:pPr marL="0" indent="0">
              <a:lnSpc>
                <a:spcPts val="2734"/>
              </a:lnSpc>
              <a:buNone/>
            </a:pPr>
            <a:r>
              <a:rPr lang="en-US" sz="2187" b="1" kern="0" spc="-66">
                <a:solidFill>
                  <a:srgbClr val="272525"/>
                </a:solidFill>
                <a:latin typeface="Inter" pitchFamily="34" charset="0"/>
                <a:ea typeface="Inter" pitchFamily="34" charset="-122"/>
                <a:cs typeface="Inter" pitchFamily="34" charset="-120"/>
              </a:rPr>
              <a:t>Data Cleaning</a:t>
            </a:r>
            <a:endParaRPr lang="en-US" sz="2187"/>
          </a:p>
        </p:txBody>
      </p:sp>
      <p:sp>
        <p:nvSpPr>
          <p:cNvPr id="9" name="Text 6"/>
          <p:cNvSpPr/>
          <p:nvPr/>
        </p:nvSpPr>
        <p:spPr>
          <a:xfrm>
            <a:off x="2267783" y="3802618"/>
            <a:ext cx="2910483" cy="2132409"/>
          </a:xfrm>
          <a:prstGeom prst="rect">
            <a:avLst/>
          </a:prstGeom>
          <a:noFill/>
          <a:ln/>
        </p:spPr>
        <p:txBody>
          <a:bodyPr wrap="square" rtlCol="0" anchor="t"/>
          <a:lstStyle/>
          <a:p>
            <a:pPr marL="0" indent="0">
              <a:lnSpc>
                <a:spcPts val="2799"/>
              </a:lnSpc>
              <a:buNone/>
            </a:pPr>
            <a:r>
              <a:rPr lang="en-US" sz="1750" kern="0" spc="-35">
                <a:solidFill>
                  <a:srgbClr val="272525"/>
                </a:solidFill>
                <a:latin typeface="Inter" pitchFamily="34" charset="0"/>
                <a:ea typeface="Inter" pitchFamily="34" charset="-122"/>
                <a:cs typeface="Inter" pitchFamily="34" charset="-120"/>
              </a:rPr>
              <a:t>The team will conduct a comprehensive data analysis using Python for data cleaning, transformation, and modeling.</a:t>
            </a:r>
            <a:endParaRPr lang="en-US" sz="1750"/>
          </a:p>
        </p:txBody>
      </p:sp>
      <p:sp>
        <p:nvSpPr>
          <p:cNvPr id="10" name="Shape 7"/>
          <p:cNvSpPr/>
          <p:nvPr/>
        </p:nvSpPr>
        <p:spPr>
          <a:xfrm>
            <a:off x="5630228" y="3092410"/>
            <a:ext cx="3370064" cy="3072408"/>
          </a:xfrm>
          <a:prstGeom prst="roundRect">
            <a:avLst>
              <a:gd name="adj" fmla="val 3254"/>
            </a:avLst>
          </a:prstGeom>
          <a:solidFill>
            <a:schemeClr val="accent1">
              <a:lumMod val="20000"/>
              <a:lumOff val="80000"/>
            </a:schemeClr>
          </a:solidFill>
          <a:ln w="7620">
            <a:solidFill>
              <a:srgbClr val="C0C1D7"/>
            </a:solidFill>
            <a:prstDash val="solid"/>
          </a:ln>
        </p:spPr>
      </p:sp>
      <p:sp>
        <p:nvSpPr>
          <p:cNvPr id="11" name="Text 8"/>
          <p:cNvSpPr/>
          <p:nvPr/>
        </p:nvSpPr>
        <p:spPr>
          <a:xfrm>
            <a:off x="5860018" y="3322201"/>
            <a:ext cx="2910483" cy="694373"/>
          </a:xfrm>
          <a:prstGeom prst="rect">
            <a:avLst/>
          </a:prstGeom>
          <a:noFill/>
          <a:ln/>
        </p:spPr>
        <p:txBody>
          <a:bodyPr wrap="square" rtlCol="0" anchor="t"/>
          <a:lstStyle/>
          <a:p>
            <a:pPr marL="0" indent="0">
              <a:lnSpc>
                <a:spcPts val="2734"/>
              </a:lnSpc>
              <a:buNone/>
            </a:pPr>
            <a:r>
              <a:rPr lang="en-US" sz="2187" b="1" kern="0" spc="-66">
                <a:solidFill>
                  <a:srgbClr val="272525"/>
                </a:solidFill>
                <a:latin typeface="Inter" pitchFamily="34" charset="0"/>
                <a:ea typeface="Inter" pitchFamily="34" charset="-122"/>
                <a:cs typeface="Inter" pitchFamily="34" charset="-120"/>
              </a:rPr>
              <a:t>Key Customer Segments</a:t>
            </a:r>
            <a:endParaRPr lang="en-US" sz="2187"/>
          </a:p>
        </p:txBody>
      </p:sp>
      <p:sp>
        <p:nvSpPr>
          <p:cNvPr id="12" name="Text 9"/>
          <p:cNvSpPr/>
          <p:nvPr/>
        </p:nvSpPr>
        <p:spPr>
          <a:xfrm>
            <a:off x="5860018" y="4149804"/>
            <a:ext cx="2910483" cy="1421606"/>
          </a:xfrm>
          <a:prstGeom prst="rect">
            <a:avLst/>
          </a:prstGeom>
          <a:noFill/>
          <a:ln/>
        </p:spPr>
        <p:txBody>
          <a:bodyPr wrap="square" rtlCol="0" anchor="t"/>
          <a:lstStyle/>
          <a:p>
            <a:pPr marL="0" indent="0">
              <a:lnSpc>
                <a:spcPts val="2799"/>
              </a:lnSpc>
              <a:buNone/>
            </a:pPr>
            <a:r>
              <a:rPr lang="en-US" sz="1750" kern="0" spc="-35">
                <a:solidFill>
                  <a:srgbClr val="272525"/>
                </a:solidFill>
                <a:latin typeface="Inter" pitchFamily="34" charset="0"/>
                <a:ea typeface="Inter" pitchFamily="34" charset="-122"/>
                <a:cs typeface="Inter" pitchFamily="34" charset="-120"/>
              </a:rPr>
              <a:t>We aim to identify key customer segments and predict potential buyers of the new package.</a:t>
            </a:r>
            <a:endParaRPr lang="en-US" sz="1750"/>
          </a:p>
        </p:txBody>
      </p:sp>
      <p:sp>
        <p:nvSpPr>
          <p:cNvPr id="13" name="Shape 10"/>
          <p:cNvSpPr/>
          <p:nvPr/>
        </p:nvSpPr>
        <p:spPr>
          <a:xfrm>
            <a:off x="9222462" y="3092410"/>
            <a:ext cx="3370064" cy="3072408"/>
          </a:xfrm>
          <a:prstGeom prst="roundRect">
            <a:avLst>
              <a:gd name="adj" fmla="val 3254"/>
            </a:avLst>
          </a:prstGeom>
          <a:solidFill>
            <a:schemeClr val="accent1">
              <a:lumMod val="20000"/>
              <a:lumOff val="80000"/>
            </a:schemeClr>
          </a:solidFill>
          <a:ln w="7620">
            <a:solidFill>
              <a:srgbClr val="C0C1D7"/>
            </a:solidFill>
            <a:prstDash val="solid"/>
          </a:ln>
        </p:spPr>
      </p:sp>
      <p:sp>
        <p:nvSpPr>
          <p:cNvPr id="14" name="Text 11"/>
          <p:cNvSpPr/>
          <p:nvPr/>
        </p:nvSpPr>
        <p:spPr>
          <a:xfrm>
            <a:off x="9452253" y="3322201"/>
            <a:ext cx="2777490" cy="347186"/>
          </a:xfrm>
          <a:prstGeom prst="rect">
            <a:avLst/>
          </a:prstGeom>
          <a:noFill/>
          <a:ln/>
        </p:spPr>
        <p:txBody>
          <a:bodyPr wrap="none" rtlCol="0" anchor="t"/>
          <a:lstStyle/>
          <a:p>
            <a:pPr marL="0" indent="0">
              <a:lnSpc>
                <a:spcPts val="2734"/>
              </a:lnSpc>
              <a:buNone/>
            </a:pPr>
            <a:r>
              <a:rPr lang="en-US" sz="2187" b="1" kern="0" spc="-66">
                <a:solidFill>
                  <a:srgbClr val="272525"/>
                </a:solidFill>
                <a:latin typeface="Inter" pitchFamily="34" charset="0"/>
                <a:ea typeface="Inter" pitchFamily="34" charset="-122"/>
                <a:cs typeface="Inter" pitchFamily="34" charset="-120"/>
              </a:rPr>
              <a:t>Predictive Modeling</a:t>
            </a:r>
            <a:endParaRPr lang="en-US" sz="2187"/>
          </a:p>
        </p:txBody>
      </p:sp>
      <p:sp>
        <p:nvSpPr>
          <p:cNvPr id="15" name="Text 12"/>
          <p:cNvSpPr/>
          <p:nvPr/>
        </p:nvSpPr>
        <p:spPr>
          <a:xfrm>
            <a:off x="9452253" y="3802618"/>
            <a:ext cx="2910483" cy="1421606"/>
          </a:xfrm>
          <a:prstGeom prst="rect">
            <a:avLst/>
          </a:prstGeom>
          <a:noFill/>
          <a:ln/>
        </p:spPr>
        <p:txBody>
          <a:bodyPr wrap="square" rtlCol="0" anchor="t"/>
          <a:lstStyle/>
          <a:p>
            <a:pPr marL="0" indent="0">
              <a:lnSpc>
                <a:spcPts val="2799"/>
              </a:lnSpc>
              <a:buNone/>
            </a:pPr>
            <a:r>
              <a:rPr lang="en-US" sz="1750" kern="0" spc="-35">
                <a:solidFill>
                  <a:srgbClr val="272525"/>
                </a:solidFill>
                <a:latin typeface="Inter" pitchFamily="34" charset="0"/>
                <a:ea typeface="Inter" pitchFamily="34" charset="-122"/>
                <a:cs typeface="Inter" pitchFamily="34" charset="-120"/>
              </a:rPr>
              <a:t>We aim to identify key customer segments and predict potential buyers of the new package.</a:t>
            </a:r>
            <a:endParaRPr lang="en-US" sz="17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5167074" y="91440"/>
            <a:ext cx="8292108" cy="694373"/>
          </a:xfrm>
          <a:prstGeom prst="rect">
            <a:avLst/>
          </a:prstGeom>
          <a:noFill/>
          <a:ln/>
        </p:spPr>
        <p:txBody>
          <a:bodyPr wrap="none" rtlCol="0" anchor="t"/>
          <a:lstStyle/>
          <a:p>
            <a:pPr marL="0" indent="0">
              <a:lnSpc>
                <a:spcPts val="5468"/>
              </a:lnSpc>
              <a:buNone/>
            </a:pPr>
            <a:r>
              <a:rPr lang="en-US" sz="4374" b="1" kern="0" spc="-131">
                <a:solidFill>
                  <a:srgbClr val="000000"/>
                </a:solidFill>
                <a:latin typeface="Inter" pitchFamily="34" charset="0"/>
                <a:ea typeface="Inter" pitchFamily="34" charset="-122"/>
                <a:cs typeface="Inter" pitchFamily="34" charset="-120"/>
              </a:rPr>
              <a:t>Optimizing Marketing Strategies</a:t>
            </a:r>
            <a:endParaRPr lang="en-US" sz="4374"/>
          </a:p>
        </p:txBody>
      </p:sp>
      <p:pic>
        <p:nvPicPr>
          <p:cNvPr id="6" name="Image 1" descr="preencoded.png"/>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200000"/>
                    </a14:imgEffect>
                  </a14:imgLayer>
                </a14:imgProps>
              </a:ext>
            </a:extLst>
          </a:blip>
          <a:stretch>
            <a:fillRect/>
          </a:stretch>
        </p:blipFill>
        <p:spPr>
          <a:xfrm>
            <a:off x="4309824" y="1728074"/>
            <a:ext cx="635544" cy="1138952"/>
          </a:xfrm>
          <a:prstGeom prst="rect">
            <a:avLst/>
          </a:prstGeom>
        </p:spPr>
      </p:pic>
      <p:sp>
        <p:nvSpPr>
          <p:cNvPr id="7" name="Text 3"/>
          <p:cNvSpPr/>
          <p:nvPr/>
        </p:nvSpPr>
        <p:spPr>
          <a:xfrm>
            <a:off x="5172386" y="1554481"/>
            <a:ext cx="2777490" cy="347186"/>
          </a:xfrm>
          <a:prstGeom prst="rect">
            <a:avLst/>
          </a:prstGeom>
          <a:noFill/>
          <a:ln/>
        </p:spPr>
        <p:txBody>
          <a:bodyPr wrap="none" rtlCol="0" anchor="t"/>
          <a:lstStyle/>
          <a:p>
            <a:pPr marL="0" indent="0" algn="l">
              <a:lnSpc>
                <a:spcPts val="2734"/>
              </a:lnSpc>
              <a:buNone/>
            </a:pPr>
            <a:r>
              <a:rPr lang="en-US" sz="2187" b="1" kern="0" spc="-66">
                <a:solidFill>
                  <a:srgbClr val="272525"/>
                </a:solidFill>
                <a:latin typeface="Inter" pitchFamily="34" charset="0"/>
                <a:ea typeface="Inter" pitchFamily="34" charset="-122"/>
                <a:cs typeface="Inter" pitchFamily="34" charset="-120"/>
              </a:rPr>
              <a:t>Efficiency</a:t>
            </a:r>
            <a:endParaRPr lang="en-US" sz="2187"/>
          </a:p>
        </p:txBody>
      </p:sp>
      <p:sp>
        <p:nvSpPr>
          <p:cNvPr id="8" name="Text 4"/>
          <p:cNvSpPr/>
          <p:nvPr/>
        </p:nvSpPr>
        <p:spPr>
          <a:xfrm>
            <a:off x="5167074" y="1973212"/>
            <a:ext cx="7862173" cy="1066205"/>
          </a:xfrm>
          <a:prstGeom prst="rect">
            <a:avLst/>
          </a:prstGeom>
          <a:noFill/>
          <a:ln/>
        </p:spPr>
        <p:txBody>
          <a:bodyPr wrap="square" rtlCol="0" anchor="t"/>
          <a:lstStyle/>
          <a:p>
            <a:pPr marL="0" indent="0" algn="l">
              <a:lnSpc>
                <a:spcPts val="2799"/>
              </a:lnSpc>
              <a:buNone/>
            </a:pPr>
            <a:r>
              <a:rPr lang="en-US" sz="1750" kern="0" spc="-35">
                <a:solidFill>
                  <a:srgbClr val="272525"/>
                </a:solidFill>
                <a:latin typeface="Inter" pitchFamily="34" charset="0"/>
                <a:ea typeface="Inter" pitchFamily="34" charset="-122"/>
                <a:cs typeface="Inter" pitchFamily="34" charset="-120"/>
              </a:rPr>
              <a:t>The findings will guide the marketing team in making data-driven decisions and tailoring their strategies to specific customer segments, thereby increasing the efficiency and effectiveness of marketing expenditure.</a:t>
            </a:r>
            <a:endParaRPr lang="en-US" sz="1750"/>
          </a:p>
        </p:txBody>
      </p:sp>
      <p:pic>
        <p:nvPicPr>
          <p:cNvPr id="10" name="Image 1" descr="preencoded.png">
            <a:extLst>
              <a:ext uri="{FF2B5EF4-FFF2-40B4-BE49-F238E27FC236}">
                <a16:creationId xmlns:a16="http://schemas.microsoft.com/office/drawing/2014/main" id="{39C49DA1-25A2-3CBA-2E14-2D7AC8F361AE}"/>
              </a:ext>
            </a:extLst>
          </p:cNvPr>
          <p:cNvPicPr>
            <a:picLocks noChangeAspect="1"/>
          </p:cNvPicPr>
          <p:nvPr/>
        </p:nvPicPr>
        <p:blipFill>
          <a:blip r:embed="rId5">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4309824" y="3456148"/>
            <a:ext cx="635544" cy="1138952"/>
          </a:xfrm>
          <a:prstGeom prst="rect">
            <a:avLst/>
          </a:prstGeom>
        </p:spPr>
      </p:pic>
      <p:sp>
        <p:nvSpPr>
          <p:cNvPr id="12" name="TextBox 11">
            <a:extLst>
              <a:ext uri="{FF2B5EF4-FFF2-40B4-BE49-F238E27FC236}">
                <a16:creationId xmlns:a16="http://schemas.microsoft.com/office/drawing/2014/main" id="{58C6136F-58B7-2245-670C-EC9A4496FAB4}"/>
              </a:ext>
            </a:extLst>
          </p:cNvPr>
          <p:cNvSpPr txBox="1"/>
          <p:nvPr/>
        </p:nvSpPr>
        <p:spPr>
          <a:xfrm>
            <a:off x="5167074" y="3381826"/>
            <a:ext cx="7315200" cy="438582"/>
          </a:xfrm>
          <a:prstGeom prst="rect">
            <a:avLst/>
          </a:prstGeom>
          <a:noFill/>
        </p:spPr>
        <p:txBody>
          <a:bodyPr wrap="square">
            <a:spAutoFit/>
          </a:bodyPr>
          <a:lstStyle/>
          <a:p>
            <a:pPr marL="0" indent="0">
              <a:lnSpc>
                <a:spcPts val="2734"/>
              </a:lnSpc>
              <a:buNone/>
            </a:pPr>
            <a:r>
              <a:rPr lang="en-US" sz="2200" b="1" kern="0" spc="-66">
                <a:solidFill>
                  <a:srgbClr val="272525"/>
                </a:solidFill>
                <a:latin typeface="Inter" pitchFamily="34" charset="0"/>
                <a:ea typeface="Inter" pitchFamily="34" charset="-122"/>
                <a:cs typeface="Inter" pitchFamily="34" charset="-120"/>
              </a:rPr>
              <a:t>Cost Reduction</a:t>
            </a:r>
            <a:endParaRPr lang="en-US" sz="2200"/>
          </a:p>
        </p:txBody>
      </p:sp>
      <p:sp>
        <p:nvSpPr>
          <p:cNvPr id="13" name="Text 6">
            <a:extLst>
              <a:ext uri="{FF2B5EF4-FFF2-40B4-BE49-F238E27FC236}">
                <a16:creationId xmlns:a16="http://schemas.microsoft.com/office/drawing/2014/main" id="{9C14A698-CC9F-AADB-B1F8-C07E738E8697}"/>
              </a:ext>
            </a:extLst>
          </p:cNvPr>
          <p:cNvSpPr/>
          <p:nvPr/>
        </p:nvSpPr>
        <p:spPr>
          <a:xfrm>
            <a:off x="5172386" y="3869770"/>
            <a:ext cx="7753039" cy="710803"/>
          </a:xfrm>
          <a:prstGeom prst="rect">
            <a:avLst/>
          </a:prstGeom>
          <a:noFill/>
          <a:ln/>
        </p:spPr>
        <p:txBody>
          <a:bodyPr wrap="square" rtlCol="0" anchor="t"/>
          <a:lstStyle/>
          <a:p>
            <a:pPr marL="0" indent="0">
              <a:lnSpc>
                <a:spcPts val="2799"/>
              </a:lnSpc>
              <a:buNone/>
            </a:pPr>
            <a:r>
              <a:rPr lang="en-US" sz="1750" kern="0" spc="-35">
                <a:solidFill>
                  <a:srgbClr val="272525"/>
                </a:solidFill>
                <a:latin typeface="Inter" pitchFamily="34" charset="0"/>
                <a:ea typeface="Inter" pitchFamily="34" charset="-122"/>
                <a:cs typeface="Inter" pitchFamily="34" charset="-120"/>
              </a:rPr>
              <a:t>This project seeks to leverage customer data to optimize marketing efforts, reduce expenditure, and effectively target potential customers for the new package offering.</a:t>
            </a:r>
            <a:endParaRPr lang="en-US" sz="1750"/>
          </a:p>
        </p:txBody>
      </p:sp>
      <p:pic>
        <p:nvPicPr>
          <p:cNvPr id="14" name="Image 1" descr="preencoded.png">
            <a:extLst>
              <a:ext uri="{FF2B5EF4-FFF2-40B4-BE49-F238E27FC236}">
                <a16:creationId xmlns:a16="http://schemas.microsoft.com/office/drawing/2014/main" id="{E8361E5C-27D4-8055-4721-E27F4C85A282}"/>
              </a:ext>
            </a:extLst>
          </p:cNvPr>
          <p:cNvPicPr>
            <a:picLocks noChangeAspect="1"/>
          </p:cNvPicPr>
          <p:nvPr/>
        </p:nvPicPr>
        <p:blipFill>
          <a:blip r:embed="rId5">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4309824" y="5362574"/>
            <a:ext cx="635544" cy="1138952"/>
          </a:xfrm>
          <a:prstGeom prst="rect">
            <a:avLst/>
          </a:prstGeom>
        </p:spPr>
      </p:pic>
      <p:sp>
        <p:nvSpPr>
          <p:cNvPr id="15" name="Text 3">
            <a:extLst>
              <a:ext uri="{FF2B5EF4-FFF2-40B4-BE49-F238E27FC236}">
                <a16:creationId xmlns:a16="http://schemas.microsoft.com/office/drawing/2014/main" id="{B3432AE0-873F-0C8E-542B-55CE4B09E2A8}"/>
              </a:ext>
            </a:extLst>
          </p:cNvPr>
          <p:cNvSpPr/>
          <p:nvPr/>
        </p:nvSpPr>
        <p:spPr>
          <a:xfrm>
            <a:off x="5167074" y="5272087"/>
            <a:ext cx="2777490" cy="347186"/>
          </a:xfrm>
          <a:prstGeom prst="rect">
            <a:avLst/>
          </a:prstGeom>
          <a:noFill/>
          <a:ln/>
        </p:spPr>
        <p:txBody>
          <a:bodyPr wrap="none" rtlCol="0" anchor="t"/>
          <a:lstStyle/>
          <a:p>
            <a:pPr marL="0" indent="0">
              <a:lnSpc>
                <a:spcPts val="2734"/>
              </a:lnSpc>
              <a:buNone/>
            </a:pPr>
            <a:r>
              <a:rPr lang="en-US" sz="2187" b="1" kern="0" spc="-66">
                <a:solidFill>
                  <a:srgbClr val="000000"/>
                </a:solidFill>
                <a:latin typeface="Inter" pitchFamily="34" charset="0"/>
                <a:ea typeface="Inter" pitchFamily="34" charset="-122"/>
                <a:cs typeface="Inter" pitchFamily="34" charset="-120"/>
              </a:rPr>
              <a:t>Targeted Marketing</a:t>
            </a:r>
            <a:endParaRPr lang="en-US" sz="2187"/>
          </a:p>
        </p:txBody>
      </p:sp>
      <p:sp>
        <p:nvSpPr>
          <p:cNvPr id="16" name="Text 4">
            <a:extLst>
              <a:ext uri="{FF2B5EF4-FFF2-40B4-BE49-F238E27FC236}">
                <a16:creationId xmlns:a16="http://schemas.microsoft.com/office/drawing/2014/main" id="{F03F5CB3-DF73-1622-61AE-F5ECD0D3ECF0}"/>
              </a:ext>
            </a:extLst>
          </p:cNvPr>
          <p:cNvSpPr/>
          <p:nvPr/>
        </p:nvSpPr>
        <p:spPr>
          <a:xfrm>
            <a:off x="5167074" y="5748684"/>
            <a:ext cx="7758351" cy="1066205"/>
          </a:xfrm>
          <a:prstGeom prst="rect">
            <a:avLst/>
          </a:prstGeom>
          <a:noFill/>
          <a:ln/>
        </p:spPr>
        <p:txBody>
          <a:bodyPr wrap="square" rtlCol="0" anchor="t"/>
          <a:lstStyle/>
          <a:p>
            <a:pPr marL="0" indent="0">
              <a:lnSpc>
                <a:spcPts val="2799"/>
              </a:lnSpc>
              <a:buNone/>
            </a:pPr>
            <a:r>
              <a:rPr lang="en-US" sz="1750" kern="0" spc="-35">
                <a:solidFill>
                  <a:srgbClr val="272525"/>
                </a:solidFill>
                <a:latin typeface="Inter" pitchFamily="34" charset="0"/>
                <a:ea typeface="Inter" pitchFamily="34" charset="-122"/>
                <a:cs typeface="Inter" pitchFamily="34" charset="-120"/>
              </a:rPr>
              <a:t>The findings will guide the marketing team in making data-driven decisions and tailoring their strategies to specific customer segments, thereby increasing the efficiency and effectiveness of marketing expenditure.</a:t>
            </a:r>
            <a:endParaRPr lang="en-US" sz="1750"/>
          </a:p>
        </p:txBody>
      </p:sp>
      <p:pic>
        <p:nvPicPr>
          <p:cNvPr id="18" name="Picture 17">
            <a:extLst>
              <a:ext uri="{FF2B5EF4-FFF2-40B4-BE49-F238E27FC236}">
                <a16:creationId xmlns:a16="http://schemas.microsoft.com/office/drawing/2014/main" id="{47E30589-4A7E-0D93-1091-CE26F9C8893F}"/>
              </a:ext>
            </a:extLst>
          </p:cNvPr>
          <p:cNvPicPr>
            <a:picLocks noChangeAspect="1"/>
          </p:cNvPicPr>
          <p:nvPr/>
        </p:nvPicPr>
        <p:blipFill rotWithShape="1">
          <a:blip r:embed="rId6"/>
          <a:srcRect l="40494"/>
          <a:stretch/>
        </p:blipFill>
        <p:spPr>
          <a:xfrm>
            <a:off x="0" y="0"/>
            <a:ext cx="3995856"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8;p20">
            <a:extLst>
              <a:ext uri="{FF2B5EF4-FFF2-40B4-BE49-F238E27FC236}">
                <a16:creationId xmlns:a16="http://schemas.microsoft.com/office/drawing/2014/main" id="{2D08CBED-C597-1737-521A-1E7EDA909275}"/>
              </a:ext>
            </a:extLst>
          </p:cNvPr>
          <p:cNvSpPr txBox="1">
            <a:spLocks/>
          </p:cNvSpPr>
          <p:nvPr/>
        </p:nvSpPr>
        <p:spPr>
          <a:xfrm>
            <a:off x="90888" y="95800"/>
            <a:ext cx="4052487" cy="767700"/>
          </a:xfrm>
          <a:prstGeom prst="rect">
            <a:avLst/>
          </a:prstGeom>
        </p:spPr>
        <p:txBody>
          <a:bodyPr spcFirstLastPara="1" wrap="square" lIns="91425" tIns="91425" rIns="91425" bIns="91425" anchor="t" anchorCtr="0">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IN">
                <a:latin typeface="Inter"/>
              </a:rPr>
              <a:t>Exploratory Work</a:t>
            </a:r>
          </a:p>
        </p:txBody>
      </p:sp>
      <p:pic>
        <p:nvPicPr>
          <p:cNvPr id="3" name="Picture 2" descr="A screen shot of a diagram&#10;&#10;Description automatically generated">
            <a:extLst>
              <a:ext uri="{FF2B5EF4-FFF2-40B4-BE49-F238E27FC236}">
                <a16:creationId xmlns:a16="http://schemas.microsoft.com/office/drawing/2014/main" id="{01DED100-7452-4A25-20A3-513B5A094489}"/>
              </a:ext>
            </a:extLst>
          </p:cNvPr>
          <p:cNvPicPr>
            <a:picLocks noChangeAspect="1"/>
          </p:cNvPicPr>
          <p:nvPr/>
        </p:nvPicPr>
        <p:blipFill>
          <a:blip r:embed="rId2"/>
          <a:stretch>
            <a:fillRect/>
          </a:stretch>
        </p:blipFill>
        <p:spPr>
          <a:xfrm>
            <a:off x="1718539" y="1216576"/>
            <a:ext cx="11199174" cy="6081551"/>
          </a:xfrm>
          <a:prstGeom prst="rect">
            <a:avLst/>
          </a:prstGeom>
        </p:spPr>
      </p:pic>
    </p:spTree>
    <p:extLst>
      <p:ext uri="{BB962C8B-B14F-4D97-AF65-F5344CB8AC3E}">
        <p14:creationId xmlns:p14="http://schemas.microsoft.com/office/powerpoint/2010/main" val="289839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3F4396-B746-3E89-859C-55C29BB28AFC}"/>
              </a:ext>
            </a:extLst>
          </p:cNvPr>
          <p:cNvPicPr>
            <a:picLocks noChangeAspect="1"/>
          </p:cNvPicPr>
          <p:nvPr/>
        </p:nvPicPr>
        <p:blipFill rotWithShape="1">
          <a:blip r:embed="rId2"/>
          <a:srcRect l="3379" r="5609"/>
          <a:stretch/>
        </p:blipFill>
        <p:spPr>
          <a:xfrm>
            <a:off x="88085" y="1114425"/>
            <a:ext cx="9377187" cy="5181600"/>
          </a:xfrm>
          <a:prstGeom prst="rect">
            <a:avLst/>
          </a:prstGeom>
        </p:spPr>
      </p:pic>
      <p:sp>
        <p:nvSpPr>
          <p:cNvPr id="6" name="TextBox 5">
            <a:extLst>
              <a:ext uri="{FF2B5EF4-FFF2-40B4-BE49-F238E27FC236}">
                <a16:creationId xmlns:a16="http://schemas.microsoft.com/office/drawing/2014/main" id="{E759F17A-B698-95E8-A50D-2C67A104C59A}"/>
              </a:ext>
            </a:extLst>
          </p:cNvPr>
          <p:cNvSpPr txBox="1"/>
          <p:nvPr/>
        </p:nvSpPr>
        <p:spPr>
          <a:xfrm>
            <a:off x="9613085" y="2336364"/>
            <a:ext cx="5017315" cy="2585323"/>
          </a:xfrm>
          <a:prstGeom prst="rect">
            <a:avLst/>
          </a:prstGeom>
          <a:noFill/>
        </p:spPr>
        <p:txBody>
          <a:bodyPr wrap="square" rtlCol="0">
            <a:spAutoFit/>
          </a:bodyPr>
          <a:lstStyle/>
          <a:p>
            <a:pPr marL="285750" indent="-285750">
              <a:buFont typeface="Wingdings" panose="05000000000000000000" pitchFamily="2" charset="2"/>
              <a:buChar char="Ø"/>
            </a:pPr>
            <a:r>
              <a:rPr lang="en-US"/>
              <a:t>Initial Surge for Non-Passport Holders</a:t>
            </a:r>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en-US"/>
              <a:t>High Variability for Non-Passport Holders</a:t>
            </a:r>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en-US"/>
              <a:t>Downward Trend in Engagement</a:t>
            </a:r>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en-US"/>
              <a:t>Steady Approach for Passport Holders</a:t>
            </a:r>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en-US"/>
              <a:t>Leveling Off After 20 Minutes</a:t>
            </a:r>
            <a:endParaRPr lang="en-IN"/>
          </a:p>
        </p:txBody>
      </p:sp>
      <p:sp>
        <p:nvSpPr>
          <p:cNvPr id="7" name="TextBox 6">
            <a:extLst>
              <a:ext uri="{FF2B5EF4-FFF2-40B4-BE49-F238E27FC236}">
                <a16:creationId xmlns:a16="http://schemas.microsoft.com/office/drawing/2014/main" id="{E2967442-E31C-E5CE-AF00-D063577F997F}"/>
              </a:ext>
            </a:extLst>
          </p:cNvPr>
          <p:cNvSpPr txBox="1"/>
          <p:nvPr/>
        </p:nvSpPr>
        <p:spPr>
          <a:xfrm>
            <a:off x="6469856" y="291226"/>
            <a:ext cx="1690687" cy="523220"/>
          </a:xfrm>
          <a:prstGeom prst="rect">
            <a:avLst/>
          </a:prstGeom>
          <a:noFill/>
        </p:spPr>
        <p:txBody>
          <a:bodyPr wrap="square" rtlCol="0">
            <a:spAutoFit/>
          </a:bodyPr>
          <a:lstStyle/>
          <a:p>
            <a:r>
              <a:rPr lang="en-IN" sz="2800" b="1"/>
              <a:t>Analysis 2</a:t>
            </a:r>
          </a:p>
        </p:txBody>
      </p:sp>
    </p:spTree>
    <p:extLst>
      <p:ext uri="{BB962C8B-B14F-4D97-AF65-F5344CB8AC3E}">
        <p14:creationId xmlns:p14="http://schemas.microsoft.com/office/powerpoint/2010/main" val="926053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2102"/>
            <a:ext cx="14630400" cy="8838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967442-E31C-E5CE-AF00-D063577F997F}"/>
              </a:ext>
            </a:extLst>
          </p:cNvPr>
          <p:cNvSpPr txBox="1"/>
          <p:nvPr/>
        </p:nvSpPr>
        <p:spPr>
          <a:xfrm>
            <a:off x="667838" y="772160"/>
            <a:ext cx="13453110" cy="89380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800" b="1" kern="1200">
                <a:solidFill>
                  <a:schemeClr val="bg1"/>
                </a:solidFill>
                <a:latin typeface="+mj-lt"/>
                <a:ea typeface="+mj-ea"/>
                <a:cs typeface="+mj-cs"/>
              </a:rPr>
              <a:t>Analysis 3</a:t>
            </a:r>
          </a:p>
        </p:txBody>
      </p:sp>
      <p:pic>
        <p:nvPicPr>
          <p:cNvPr id="4" name="Picture 3" descr="A diagram of a pie chart&#10;&#10;Description automatically generated">
            <a:extLst>
              <a:ext uri="{FF2B5EF4-FFF2-40B4-BE49-F238E27FC236}">
                <a16:creationId xmlns:a16="http://schemas.microsoft.com/office/drawing/2014/main" id="{E61CE571-779F-F1A1-191A-6B73F21071F1}"/>
              </a:ext>
            </a:extLst>
          </p:cNvPr>
          <p:cNvPicPr>
            <a:picLocks noChangeAspect="1"/>
          </p:cNvPicPr>
          <p:nvPr/>
        </p:nvPicPr>
        <p:blipFill>
          <a:blip r:embed="rId2"/>
          <a:stretch>
            <a:fillRect/>
          </a:stretch>
        </p:blipFill>
        <p:spPr>
          <a:xfrm>
            <a:off x="179312" y="1787186"/>
            <a:ext cx="9368997" cy="6214940"/>
          </a:xfrm>
          <a:prstGeom prst="rect">
            <a:avLst/>
          </a:prstGeom>
        </p:spPr>
      </p:pic>
      <p:sp>
        <p:nvSpPr>
          <p:cNvPr id="5" name="TextBox 4">
            <a:extLst>
              <a:ext uri="{FF2B5EF4-FFF2-40B4-BE49-F238E27FC236}">
                <a16:creationId xmlns:a16="http://schemas.microsoft.com/office/drawing/2014/main" id="{0C38C351-B08F-025C-E6A7-B39272C713D4}"/>
              </a:ext>
            </a:extLst>
          </p:cNvPr>
          <p:cNvSpPr txBox="1"/>
          <p:nvPr/>
        </p:nvSpPr>
        <p:spPr>
          <a:xfrm>
            <a:off x="9457867" y="2625346"/>
            <a:ext cx="51701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t>City Tier 1 favors Basic products, with lesser demand for Deluxe and Super Deluxe, and minimal to none for King and Standard. </a:t>
            </a:r>
            <a:endParaRPr lang="en-US">
              <a:cs typeface="Calibri" panose="020F0502020204030204"/>
            </a:endParaRPr>
          </a:p>
          <a:p>
            <a:endParaRPr lang="en-US">
              <a:cs typeface="Calibri" panose="020F0502020204030204"/>
            </a:endParaRPr>
          </a:p>
          <a:p>
            <a:pPr marL="285750" indent="-285750">
              <a:buFont typeface="Wingdings"/>
              <a:buChar char="Ø"/>
            </a:pPr>
            <a:r>
              <a:rPr lang="en-US"/>
              <a:t>Basic products dominate City Tier 2, with a minor presence of Standard. </a:t>
            </a:r>
            <a:endParaRPr lang="en-US">
              <a:cs typeface="Calibri" panose="020F0502020204030204"/>
            </a:endParaRPr>
          </a:p>
          <a:p>
            <a:endParaRPr lang="en-US">
              <a:cs typeface="Calibri" panose="020F0502020204030204"/>
            </a:endParaRPr>
          </a:p>
          <a:p>
            <a:pPr marL="285750" indent="-285750">
              <a:buFont typeface="Wingdings"/>
              <a:buChar char="Ø"/>
            </a:pPr>
            <a:r>
              <a:rPr lang="en-US"/>
              <a:t>City Tier 3 has a varied mix, led by Deluxe and Basic, trailed by Super Deluxe and King, and least for Standard.</a:t>
            </a:r>
            <a:endParaRPr lang="en-US">
              <a:cs typeface="Calibri" panose="020F0502020204030204"/>
            </a:endParaRPr>
          </a:p>
        </p:txBody>
      </p:sp>
    </p:spTree>
    <p:extLst>
      <p:ext uri="{BB962C8B-B14F-4D97-AF65-F5344CB8AC3E}">
        <p14:creationId xmlns:p14="http://schemas.microsoft.com/office/powerpoint/2010/main" val="317228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2102"/>
            <a:ext cx="14630400" cy="8838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967442-E31C-E5CE-AF00-D063577F997F}"/>
              </a:ext>
            </a:extLst>
          </p:cNvPr>
          <p:cNvSpPr txBox="1"/>
          <p:nvPr/>
        </p:nvSpPr>
        <p:spPr>
          <a:xfrm>
            <a:off x="667838" y="772160"/>
            <a:ext cx="13453110" cy="89380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800" b="1" kern="1200">
                <a:solidFill>
                  <a:schemeClr val="bg1"/>
                </a:solidFill>
                <a:latin typeface="+mj-lt"/>
                <a:ea typeface="+mj-ea"/>
                <a:cs typeface="+mj-cs"/>
              </a:rPr>
              <a:t>Analysis 4</a:t>
            </a:r>
          </a:p>
        </p:txBody>
      </p:sp>
      <p:sp>
        <p:nvSpPr>
          <p:cNvPr id="4" name="TextBox 3">
            <a:extLst>
              <a:ext uri="{FF2B5EF4-FFF2-40B4-BE49-F238E27FC236}">
                <a16:creationId xmlns:a16="http://schemas.microsoft.com/office/drawing/2014/main" id="{28996550-EA42-6B80-B515-DA032162A667}"/>
              </a:ext>
            </a:extLst>
          </p:cNvPr>
          <p:cNvSpPr txBox="1"/>
          <p:nvPr/>
        </p:nvSpPr>
        <p:spPr>
          <a:xfrm>
            <a:off x="9203881" y="2395780"/>
            <a:ext cx="519269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solidFill>
                  <a:srgbClr val="0D0D0D"/>
                </a:solidFill>
                <a:ea typeface="+mn-lt"/>
                <a:cs typeface="+mn-lt"/>
              </a:rPr>
              <a:t>'Basic'</a:t>
            </a:r>
            <a:r>
              <a:rPr lang="en-US">
                <a:solidFill>
                  <a:srgbClr val="0D0D0D"/>
                </a:solidFill>
                <a:ea typeface="+mn-lt"/>
                <a:cs typeface="+mn-lt"/>
              </a:rPr>
              <a:t> products are predominantly pitched to </a:t>
            </a:r>
            <a:r>
              <a:rPr lang="en-US" b="1" i="1">
                <a:solidFill>
                  <a:srgbClr val="0D0D0D"/>
                </a:solidFill>
                <a:ea typeface="+mn-lt"/>
                <a:cs typeface="+mn-lt"/>
              </a:rPr>
              <a:t>singles</a:t>
            </a:r>
            <a:r>
              <a:rPr lang="en-US">
                <a:solidFill>
                  <a:srgbClr val="0D0D0D"/>
                </a:solidFill>
                <a:ea typeface="+mn-lt"/>
                <a:cs typeface="+mn-lt"/>
              </a:rPr>
              <a:t>, suggesting a focus on affordability or individual use.</a:t>
            </a:r>
            <a:endParaRPr lang="en-US">
              <a:cs typeface="Calibri" panose="020F0502020204030204"/>
            </a:endParaRPr>
          </a:p>
          <a:p>
            <a:endParaRPr lang="en-US">
              <a:solidFill>
                <a:srgbClr val="0D0D0D"/>
              </a:solidFill>
              <a:ea typeface="+mn-lt"/>
              <a:cs typeface="+mn-lt"/>
            </a:endParaRPr>
          </a:p>
          <a:p>
            <a:pPr marL="285750" indent="-285750">
              <a:buFont typeface="Arial"/>
              <a:buChar char="•"/>
            </a:pPr>
            <a:r>
              <a:rPr lang="en-US" b="1" i="1">
                <a:solidFill>
                  <a:srgbClr val="0D0D0D"/>
                </a:solidFill>
                <a:ea typeface="+mn-lt"/>
                <a:cs typeface="+mn-lt"/>
              </a:rPr>
              <a:t>Married</a:t>
            </a:r>
            <a:r>
              <a:rPr lang="en-US">
                <a:solidFill>
                  <a:srgbClr val="0D0D0D"/>
                </a:solidFill>
                <a:ea typeface="+mn-lt"/>
                <a:cs typeface="+mn-lt"/>
              </a:rPr>
              <a:t> individuals are targeted with a balanced mix of '</a:t>
            </a:r>
            <a:r>
              <a:rPr lang="en-US" b="1">
                <a:solidFill>
                  <a:srgbClr val="0D0D0D"/>
                </a:solidFill>
                <a:ea typeface="+mn-lt"/>
                <a:cs typeface="+mn-lt"/>
              </a:rPr>
              <a:t>Basic</a:t>
            </a:r>
            <a:r>
              <a:rPr lang="en-US">
                <a:solidFill>
                  <a:srgbClr val="0D0D0D"/>
                </a:solidFill>
                <a:ea typeface="+mn-lt"/>
                <a:cs typeface="+mn-lt"/>
              </a:rPr>
              <a:t>' and '</a:t>
            </a:r>
            <a:r>
              <a:rPr lang="en-US" b="1">
                <a:solidFill>
                  <a:srgbClr val="0D0D0D"/>
                </a:solidFill>
                <a:ea typeface="+mn-lt"/>
                <a:cs typeface="+mn-lt"/>
              </a:rPr>
              <a:t>Deluxe</a:t>
            </a:r>
            <a:r>
              <a:rPr lang="en-US">
                <a:solidFill>
                  <a:srgbClr val="0D0D0D"/>
                </a:solidFill>
                <a:ea typeface="+mn-lt"/>
                <a:cs typeface="+mn-lt"/>
              </a:rPr>
              <a:t>' products, indicating diverse marketing approaches.</a:t>
            </a:r>
            <a:endParaRPr lang="en-US">
              <a:cs typeface="Calibri" panose="020F0502020204030204"/>
            </a:endParaRPr>
          </a:p>
          <a:p>
            <a:endParaRPr lang="en-US">
              <a:solidFill>
                <a:srgbClr val="0D0D0D"/>
              </a:solidFill>
              <a:ea typeface="+mn-lt"/>
              <a:cs typeface="+mn-lt"/>
            </a:endParaRPr>
          </a:p>
          <a:p>
            <a:pPr marL="285750" indent="-285750">
              <a:buFont typeface="Arial"/>
              <a:buChar char="•"/>
            </a:pPr>
            <a:r>
              <a:rPr lang="en-US">
                <a:solidFill>
                  <a:srgbClr val="0D0D0D"/>
                </a:solidFill>
                <a:ea typeface="+mn-lt"/>
                <a:cs typeface="+mn-lt"/>
              </a:rPr>
              <a:t>'</a:t>
            </a:r>
            <a:r>
              <a:rPr lang="en-US" b="1">
                <a:solidFill>
                  <a:srgbClr val="0D0D0D"/>
                </a:solidFill>
                <a:ea typeface="+mn-lt"/>
                <a:cs typeface="+mn-lt"/>
              </a:rPr>
              <a:t>Deluxe</a:t>
            </a:r>
            <a:r>
              <a:rPr lang="en-US">
                <a:solidFill>
                  <a:srgbClr val="0D0D0D"/>
                </a:solidFill>
                <a:ea typeface="+mn-lt"/>
                <a:cs typeface="+mn-lt"/>
              </a:rPr>
              <a:t>' products are the most pitched to </a:t>
            </a:r>
            <a:r>
              <a:rPr lang="en-US" b="1" i="1">
                <a:solidFill>
                  <a:srgbClr val="0D0D0D"/>
                </a:solidFill>
                <a:ea typeface="+mn-lt"/>
                <a:cs typeface="+mn-lt"/>
              </a:rPr>
              <a:t>unmarried</a:t>
            </a:r>
            <a:r>
              <a:rPr lang="en-US">
                <a:solidFill>
                  <a:srgbClr val="0D0D0D"/>
                </a:solidFill>
                <a:ea typeface="+mn-lt"/>
                <a:cs typeface="+mn-lt"/>
              </a:rPr>
              <a:t> individuals, pointing to a potential preference for higher-end products in this segment.</a:t>
            </a:r>
            <a:endParaRPr lang="en-US">
              <a:cs typeface="Calibri" panose="020F0502020204030204"/>
            </a:endParaRPr>
          </a:p>
          <a:p>
            <a:endParaRPr lang="en-US">
              <a:solidFill>
                <a:srgbClr val="0D0D0D"/>
              </a:solidFill>
              <a:ea typeface="+mn-lt"/>
              <a:cs typeface="+mn-lt"/>
            </a:endParaRPr>
          </a:p>
          <a:p>
            <a:pPr marL="285750" indent="-285750">
              <a:buFont typeface="Arial"/>
              <a:buChar char="•"/>
            </a:pPr>
            <a:r>
              <a:rPr lang="en-US">
                <a:solidFill>
                  <a:srgbClr val="0D0D0D"/>
                </a:solidFill>
                <a:ea typeface="+mn-lt"/>
                <a:cs typeface="+mn-lt"/>
              </a:rPr>
              <a:t>'</a:t>
            </a:r>
            <a:r>
              <a:rPr lang="en-US" b="1">
                <a:solidFill>
                  <a:srgbClr val="0D0D0D"/>
                </a:solidFill>
                <a:ea typeface="+mn-lt"/>
                <a:cs typeface="+mn-lt"/>
              </a:rPr>
              <a:t>King</a:t>
            </a:r>
            <a:r>
              <a:rPr lang="en-US">
                <a:solidFill>
                  <a:srgbClr val="0D0D0D"/>
                </a:solidFill>
                <a:ea typeface="+mn-lt"/>
                <a:cs typeface="+mn-lt"/>
              </a:rPr>
              <a:t>' and '</a:t>
            </a:r>
            <a:r>
              <a:rPr lang="en-US" b="1">
                <a:solidFill>
                  <a:srgbClr val="0D0D0D"/>
                </a:solidFill>
                <a:ea typeface="+mn-lt"/>
                <a:cs typeface="+mn-lt"/>
              </a:rPr>
              <a:t>Super Deluxe</a:t>
            </a:r>
            <a:r>
              <a:rPr lang="en-US">
                <a:solidFill>
                  <a:srgbClr val="0D0D0D"/>
                </a:solidFill>
                <a:ea typeface="+mn-lt"/>
                <a:cs typeface="+mn-lt"/>
              </a:rPr>
              <a:t>' have the least presence across</a:t>
            </a:r>
            <a:r>
              <a:rPr lang="en-US" b="1" i="1">
                <a:solidFill>
                  <a:srgbClr val="0D0D0D"/>
                </a:solidFill>
                <a:ea typeface="+mn-lt"/>
                <a:cs typeface="+mn-lt"/>
              </a:rPr>
              <a:t> all marital statuses</a:t>
            </a:r>
            <a:r>
              <a:rPr lang="en-US">
                <a:solidFill>
                  <a:srgbClr val="0D0D0D"/>
                </a:solidFill>
                <a:ea typeface="+mn-lt"/>
                <a:cs typeface="+mn-lt"/>
              </a:rPr>
              <a:t>, implying a niche or selective market focus.</a:t>
            </a:r>
            <a:endParaRPr lang="en-US">
              <a:cs typeface="Calibri" panose="020F0502020204030204"/>
            </a:endParaRPr>
          </a:p>
          <a:p>
            <a:pPr algn="l"/>
            <a:endParaRPr lang="en-US">
              <a:cs typeface="Calibri" panose="020F0502020204030204"/>
            </a:endParaRPr>
          </a:p>
        </p:txBody>
      </p:sp>
      <p:pic>
        <p:nvPicPr>
          <p:cNvPr id="5" name="Picture 4" descr="A screenshot of a graph&#10;&#10;Description automatically generated">
            <a:extLst>
              <a:ext uri="{FF2B5EF4-FFF2-40B4-BE49-F238E27FC236}">
                <a16:creationId xmlns:a16="http://schemas.microsoft.com/office/drawing/2014/main" id="{1889D59B-3249-AA57-4250-CF61CF4046A4}"/>
              </a:ext>
            </a:extLst>
          </p:cNvPr>
          <p:cNvPicPr>
            <a:picLocks noChangeAspect="1"/>
          </p:cNvPicPr>
          <p:nvPr/>
        </p:nvPicPr>
        <p:blipFill>
          <a:blip r:embed="rId2"/>
          <a:stretch>
            <a:fillRect/>
          </a:stretch>
        </p:blipFill>
        <p:spPr>
          <a:xfrm>
            <a:off x="300739" y="1970873"/>
            <a:ext cx="8754379" cy="6103013"/>
          </a:xfrm>
          <a:prstGeom prst="rect">
            <a:avLst/>
          </a:prstGeom>
        </p:spPr>
      </p:pic>
    </p:spTree>
    <p:extLst>
      <p:ext uri="{BB962C8B-B14F-4D97-AF65-F5344CB8AC3E}">
        <p14:creationId xmlns:p14="http://schemas.microsoft.com/office/powerpoint/2010/main" val="3568012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967442-E31C-E5CE-AF00-D063577F997F}"/>
              </a:ext>
            </a:extLst>
          </p:cNvPr>
          <p:cNvSpPr txBox="1"/>
          <p:nvPr/>
        </p:nvSpPr>
        <p:spPr>
          <a:xfrm>
            <a:off x="6469856" y="291226"/>
            <a:ext cx="1690687" cy="523220"/>
          </a:xfrm>
          <a:prstGeom prst="rect">
            <a:avLst/>
          </a:prstGeom>
          <a:noFill/>
        </p:spPr>
        <p:txBody>
          <a:bodyPr wrap="square" rtlCol="0">
            <a:spAutoFit/>
          </a:bodyPr>
          <a:lstStyle/>
          <a:p>
            <a:r>
              <a:rPr lang="en-IN" sz="2800" b="1"/>
              <a:t>Analysis 5</a:t>
            </a:r>
          </a:p>
        </p:txBody>
      </p:sp>
      <p:pic>
        <p:nvPicPr>
          <p:cNvPr id="2" name="Picture 1" descr="A circular graph with red line&#10;&#10;Description automatically generated">
            <a:extLst>
              <a:ext uri="{FF2B5EF4-FFF2-40B4-BE49-F238E27FC236}">
                <a16:creationId xmlns:a16="http://schemas.microsoft.com/office/drawing/2014/main" id="{D0ABE7AB-F0E9-7353-E4FD-94D74F46FA57}"/>
              </a:ext>
            </a:extLst>
          </p:cNvPr>
          <p:cNvPicPr>
            <a:picLocks noChangeAspect="1"/>
          </p:cNvPicPr>
          <p:nvPr/>
        </p:nvPicPr>
        <p:blipFill>
          <a:blip r:embed="rId2"/>
          <a:stretch>
            <a:fillRect/>
          </a:stretch>
        </p:blipFill>
        <p:spPr>
          <a:xfrm>
            <a:off x="3098417" y="0"/>
            <a:ext cx="8433566" cy="8229600"/>
          </a:xfrm>
          <a:prstGeom prst="rect">
            <a:avLst/>
          </a:prstGeom>
        </p:spPr>
      </p:pic>
    </p:spTree>
    <p:extLst>
      <p:ext uri="{BB962C8B-B14F-4D97-AF65-F5344CB8AC3E}">
        <p14:creationId xmlns:p14="http://schemas.microsoft.com/office/powerpoint/2010/main" val="3938282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11</Slides>
  <Notes>3</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6</cp:revision>
  <dcterms:created xsi:type="dcterms:W3CDTF">2024-03-26T00:53:53Z</dcterms:created>
  <dcterms:modified xsi:type="dcterms:W3CDTF">2024-03-27T17:23:37Z</dcterms:modified>
</cp:coreProperties>
</file>